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89" r:id="rId3"/>
    <p:sldId id="258" r:id="rId4"/>
    <p:sldId id="300" r:id="rId5"/>
    <p:sldId id="301" r:id="rId6"/>
    <p:sldId id="298" r:id="rId7"/>
    <p:sldId id="259" r:id="rId8"/>
    <p:sldId id="291" r:id="rId9"/>
    <p:sldId id="293" r:id="rId10"/>
    <p:sldId id="294" r:id="rId11"/>
    <p:sldId id="296" r:id="rId12"/>
    <p:sldId id="260" r:id="rId13"/>
    <p:sldId id="261" r:id="rId14"/>
    <p:sldId id="299" r:id="rId15"/>
    <p:sldId id="263" r:id="rId16"/>
    <p:sldId id="264" r:id="rId17"/>
    <p:sldId id="29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8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41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2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2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2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F5B3-679F-4392-8A10-2B019194BB8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A3E499-60E2-4D1D-8C04-8B37DE69D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E645737-0D40-49EA-973C-43CCE7E8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803" y="1879846"/>
            <a:ext cx="8915400" cy="566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851AB8-C64C-440D-82D5-70C00EB9D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28F2A75-7945-41B8-BE11-48597B51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3" y="696856"/>
            <a:ext cx="7285716" cy="54642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300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3C4A9-CE7B-4FA1-B479-B16563AD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57" y="242180"/>
            <a:ext cx="5708342" cy="1280890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نقشه واحد تولیدی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B78D7699-538E-4E9B-B489-AB7D01C89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47" y="882625"/>
            <a:ext cx="4818386" cy="481838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B2F74E-C1C4-4586-B560-EF16BA8A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234214"/>
            <a:ext cx="508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57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76FD1-7EC7-4FCA-94C2-2F3D1DD8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561" y="473700"/>
            <a:ext cx="2844189" cy="1280890"/>
          </a:xfrm>
        </p:spPr>
        <p:txBody>
          <a:bodyPr/>
          <a:lstStyle/>
          <a:p>
            <a:r>
              <a:rPr lang="fa-IR" dirty="0">
                <a:cs typeface="B Koodak" panose="00000700000000000000" pitchFamily="2" charset="-78"/>
              </a:rPr>
              <a:t>سیکل تولید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5C2AE5-B3F9-468D-94E3-DE5C46860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CD8CAC-B172-436F-98E0-C4446CF5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93" y="685515"/>
            <a:ext cx="6786210" cy="4697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FF51608-7D3E-4277-997B-58CE2A897687}"/>
              </a:ext>
            </a:extLst>
          </p:cNvPr>
          <p:cNvSpPr/>
          <p:nvPr/>
        </p:nvSpPr>
        <p:spPr>
          <a:xfrm>
            <a:off x="2865447" y="2140272"/>
            <a:ext cx="5557583" cy="19699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288D9A-3150-4425-9FF2-3A04A166A047}"/>
              </a:ext>
            </a:extLst>
          </p:cNvPr>
          <p:cNvSpPr/>
          <p:nvPr/>
        </p:nvSpPr>
        <p:spPr>
          <a:xfrm>
            <a:off x="3369905" y="1618243"/>
            <a:ext cx="754602" cy="7765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BA9A83-8B1E-4EFD-8DD1-259171FE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6141">
            <a:off x="5152518" y="1375579"/>
            <a:ext cx="774259" cy="79864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D615A82-4EE4-4F35-BADF-5485F8BA7D94}"/>
              </a:ext>
            </a:extLst>
          </p:cNvPr>
          <p:cNvSpPr/>
          <p:nvPr/>
        </p:nvSpPr>
        <p:spPr>
          <a:xfrm>
            <a:off x="3369905" y="4022411"/>
            <a:ext cx="1993403" cy="4407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E8DD457-5AF7-4950-B95D-1B8BF8B126A7}"/>
              </a:ext>
            </a:extLst>
          </p:cNvPr>
          <p:cNvSpPr/>
          <p:nvPr/>
        </p:nvSpPr>
        <p:spPr>
          <a:xfrm>
            <a:off x="7046912" y="1622616"/>
            <a:ext cx="754602" cy="776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4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FC6A0-74B5-47A5-BB29-F32A1A6D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263" y="81832"/>
            <a:ext cx="8911687" cy="1280890"/>
          </a:xfrm>
        </p:spPr>
        <p:txBody>
          <a:bodyPr>
            <a:normAutofit fontScale="90000"/>
          </a:bodyPr>
          <a:lstStyle/>
          <a:p>
            <a:pPr marR="0" lvl="0" algn="ctr" defTabSz="4572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  <a:t>قوانین تولید و بسته بندی</a:t>
            </a:r>
            <a:b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</a:b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Homa" panose="00000400000000000000" pitchFamily="2" charset="-78"/>
              </a:rPr>
              <a:t>دسته بندی محصولات برای تولید- جداسازی خطوط</a:t>
            </a:r>
            <a:b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Homa" panose="00000400000000000000" pitchFamily="2" charset="-78"/>
              </a:rPr>
            </a:br>
            <a:endParaRPr kumimoji="0" lang="fa-I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95229A-A8EF-40E6-83D4-56C7E34F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802" y="2765672"/>
            <a:ext cx="8915400" cy="3777622"/>
          </a:xfrm>
        </p:spPr>
        <p:txBody>
          <a:bodyPr>
            <a:normAutofit/>
          </a:bodyPr>
          <a:lstStyle/>
          <a:p>
            <a:pPr algn="r" rtl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ضوابط فنی و بهداشتی، جداسازی خطوط: </a:t>
            </a:r>
            <a:r>
              <a:rPr lang="en-US" sz="2400" dirty="0">
                <a:solidFill>
                  <a:schemeClr val="tx1"/>
                </a:solidFill>
                <a:cs typeface="B Homa" panose="00000400000000000000" pitchFamily="2" charset="-78"/>
              </a:rPr>
              <a:t>PRPs</a:t>
            </a: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- </a:t>
            </a:r>
            <a:r>
              <a:rPr lang="en-US" sz="2400" dirty="0">
                <a:solidFill>
                  <a:schemeClr val="tx1"/>
                </a:solidFill>
                <a:cs typeface="B Homa" panose="00000400000000000000" pitchFamily="2" charset="-78"/>
              </a:rPr>
              <a:t>GMP</a:t>
            </a:r>
            <a:r>
              <a:rPr lang="fa-IR" dirty="0">
                <a:solidFill>
                  <a:schemeClr val="tx1"/>
                </a:solidFill>
                <a:cs typeface="B Homa" panose="00000400000000000000" pitchFamily="2" charset="-78"/>
              </a:rPr>
              <a:t>(پیوست)</a:t>
            </a:r>
          </a:p>
          <a:p>
            <a:pPr algn="r" rtl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tx1"/>
              </a:solidFill>
              <a:cs typeface="B Homa" panose="00000400000000000000" pitchFamily="2" charset="-78"/>
            </a:endParaRPr>
          </a:p>
          <a:p>
            <a:pPr algn="r" rtl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آزمایشات</a:t>
            </a:r>
          </a:p>
          <a:p>
            <a:pPr algn="r" rtl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tx1"/>
              </a:solidFill>
              <a:cs typeface="B Homa" panose="00000400000000000000" pitchFamily="2" charset="-78"/>
            </a:endParaRPr>
          </a:p>
          <a:p>
            <a:pPr algn="r" rtl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latin typeface="Calibri" panose="020F0502020204030204"/>
                <a:cs typeface="B Homa" panose="00000400000000000000" pitchFamily="2" charset="-78"/>
              </a:rPr>
              <a:t>پیاده سازی دستورالعمل ها</a:t>
            </a:r>
          </a:p>
          <a:p>
            <a:pPr algn="r" rtl="1"/>
            <a:endParaRPr lang="en-US" sz="24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584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2237D-D4BA-4478-97A8-D31368E7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082" y="270809"/>
            <a:ext cx="8534400" cy="1507067"/>
          </a:xfrm>
        </p:spPr>
        <p:txBody>
          <a:bodyPr>
            <a:normAutofit/>
          </a:bodyPr>
          <a:lstStyle/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B Jadid" panose="00000700000000000000" pitchFamily="2" charset="-78"/>
              </a:rPr>
              <a:t>قوانین صدور مجوزهای بهداشتی</a:t>
            </a:r>
            <a:b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B Jadid" panose="00000700000000000000" pitchFamily="2" charset="-78"/>
              </a:rPr>
            </a:b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D68BA7-B1F3-44E8-BB4F-D635CCA9A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545" y="1618695"/>
            <a:ext cx="3567621" cy="471487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B Homa" panose="00000400000000000000" pitchFamily="2" charset="-78"/>
              </a:rPr>
              <a:t>مسئول فنی</a:t>
            </a: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B Homa" panose="00000400000000000000" pitchFamily="2" charset="-78"/>
              </a:rPr>
              <a:t>پروانه بهره برداری</a:t>
            </a: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B Homa" panose="00000400000000000000" pitchFamily="2" charset="-78"/>
              </a:rPr>
              <a:t>نام تجارتی</a:t>
            </a: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B Homa" panose="00000400000000000000" pitchFamily="2" charset="-78"/>
              </a:rPr>
              <a:t>صدور پروانه ساخت</a:t>
            </a:r>
            <a:endParaRPr lang="en-US" sz="2000" dirty="0">
              <a:solidFill>
                <a:schemeClr val="tx1"/>
              </a:solidFill>
              <a:cs typeface="B Homa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B Homa" panose="00000400000000000000" pitchFamily="2" charset="-78"/>
              </a:rPr>
              <a:t>ظرفیت خالی</a:t>
            </a: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000" dirty="0">
                <a:solidFill>
                  <a:schemeClr val="tx1"/>
                </a:solidFill>
                <a:cs typeface="B Homa" panose="00000400000000000000" pitchFamily="2" charset="-78"/>
              </a:rPr>
              <a:t>فرمولاسیون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837C06-BF2C-4023-9D16-491548E5A250}"/>
              </a:ext>
            </a:extLst>
          </p:cNvPr>
          <p:cNvSpPr txBox="1"/>
          <p:nvPr/>
        </p:nvSpPr>
        <p:spPr>
          <a:xfrm>
            <a:off x="1480" y="2876400"/>
            <a:ext cx="6094520" cy="285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Homa" panose="00000400000000000000" pitchFamily="2" charset="-78"/>
              </a:rPr>
              <a:t>آزمایشات نهایی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Homa" panose="00000400000000000000" pitchFamily="2" charset="-78"/>
              </a:rPr>
              <a:t>برچسب گذاری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Homa" panose="00000400000000000000" pitchFamily="2" charset="-78"/>
              </a:rPr>
              <a:t>سامانه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Homa" panose="00000400000000000000" pitchFamily="2" charset="-78"/>
              </a:rPr>
              <a:t>TTAC</a:t>
            </a:r>
            <a:endParaRPr kumimoji="0" lang="fa-I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B Homa" panose="00000400000000000000" pitchFamily="2" charset="-78"/>
            </a:endParaRP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Homa" panose="00000400000000000000" pitchFamily="2" charset="-78"/>
              </a:rPr>
              <a:t>نظارت های جدید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Homa" panose="00000400000000000000" pitchFamily="2" charset="-78"/>
              </a:rPr>
              <a:t>PMS</a:t>
            </a:r>
          </a:p>
        </p:txBody>
      </p:sp>
    </p:spTree>
    <p:extLst>
      <p:ext uri="{BB962C8B-B14F-4D97-AF65-F5344CB8AC3E}">
        <p14:creationId xmlns:p14="http://schemas.microsoft.com/office/powerpoint/2010/main" val="248889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ECFE3-53A8-4225-9DAB-97BAFD0E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800" dirty="0">
                <a:solidFill>
                  <a:srgbClr val="FF0000"/>
                </a:solidFill>
                <a:cs typeface="B Koodak" panose="00000700000000000000" pitchFamily="2" charset="-78"/>
              </a:rPr>
              <a:t>سامانه </a:t>
            </a:r>
            <a:r>
              <a:rPr lang="en-US" sz="4800" dirty="0">
                <a:solidFill>
                  <a:srgbClr val="FF0000"/>
                </a:solidFill>
                <a:cs typeface="B Koodak" panose="00000700000000000000" pitchFamily="2" charset="-78"/>
              </a:rPr>
              <a:t>TTAC</a:t>
            </a:r>
            <a:endParaRPr lang="fa-IR" sz="4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B0C767-672B-4A2B-ACB7-FEB477D5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200" dirty="0">
                <a:solidFill>
                  <a:schemeClr val="tx1"/>
                </a:solidFill>
                <a:cs typeface="B Koodak" panose="00000700000000000000" pitchFamily="2" charset="-78"/>
              </a:rPr>
              <a:t>ثبت مسئولین فنی</a:t>
            </a:r>
          </a:p>
          <a:p>
            <a:pPr algn="r" rtl="1">
              <a:lnSpc>
                <a:spcPct val="200000"/>
              </a:lnSpc>
            </a:pPr>
            <a:r>
              <a:rPr lang="fa-IR" sz="3200" dirty="0">
                <a:solidFill>
                  <a:schemeClr val="tx1"/>
                </a:solidFill>
                <a:cs typeface="B Koodak" panose="00000700000000000000" pitchFamily="2" charset="-78"/>
              </a:rPr>
              <a:t>ثبت منبع</a:t>
            </a:r>
          </a:p>
          <a:p>
            <a:pPr algn="r" rtl="1">
              <a:lnSpc>
                <a:spcPct val="200000"/>
              </a:lnSpc>
            </a:pPr>
            <a:r>
              <a:rPr lang="fa-IR" sz="3200" dirty="0">
                <a:solidFill>
                  <a:schemeClr val="tx1"/>
                </a:solidFill>
                <a:cs typeface="B Koodak" panose="00000700000000000000" pitchFamily="2" charset="-78"/>
              </a:rPr>
              <a:t>ثبت فراورده</a:t>
            </a:r>
          </a:p>
        </p:txBody>
      </p:sp>
    </p:spTree>
    <p:extLst>
      <p:ext uri="{BB962C8B-B14F-4D97-AF65-F5344CB8AC3E}">
        <p14:creationId xmlns:p14="http://schemas.microsoft.com/office/powerpoint/2010/main" val="143576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778E4-75B2-4B9C-ADE0-5008EBEC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54" y="270439"/>
            <a:ext cx="8002371" cy="1507067"/>
          </a:xfrm>
        </p:spPr>
        <p:txBody>
          <a:bodyPr>
            <a:normAutofit fontScale="90000"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  <a:t>قوانین مواد اولیه</a:t>
            </a:r>
            <a:b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</a:b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5D13EA-DFE0-4D40-BEBC-CC80E4A7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24" y="1960653"/>
            <a:ext cx="8534400" cy="3615267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schemeClr val="tx1"/>
                </a:solidFill>
              </a:rPr>
              <a:t>مطابق استاندارد</a:t>
            </a:r>
          </a:p>
          <a:p>
            <a:pPr marL="342900" marR="0" lvl="0" indent="-342900" algn="r" defTabSz="4572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ahoma" panose="020B0604030504040204" pitchFamily="34" charset="0"/>
              </a:rPr>
              <a:t>قوانین سازمان غذا و دارو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schemeClr val="tx1"/>
                </a:solidFill>
              </a:rPr>
              <a:t>مطابق کازینگ اتحادیه اروپا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schemeClr val="tx1"/>
                </a:solidFill>
              </a:rPr>
              <a:t>... عصاره های گیاهی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schemeClr val="tx1"/>
                </a:solidFill>
              </a:rPr>
              <a:t>... مواد شیمیایی</a:t>
            </a:r>
          </a:p>
          <a:p>
            <a:pPr algn="r" rtl="1"/>
            <a:endParaRPr lang="fa-IR" dirty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835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A5BD2-BFD6-4B2E-A815-48BA6A73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881" y="527890"/>
            <a:ext cx="8534400" cy="1507067"/>
          </a:xfrm>
        </p:spPr>
        <p:txBody>
          <a:bodyPr>
            <a:normAutofit/>
          </a:bodyPr>
          <a:lstStyle/>
          <a:p>
            <a:pPr marL="285750" marR="0" lvl="0" indent="-285750" algn="ct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  <a:t>قوانین کنترل محصولات و توزیع</a:t>
            </a:r>
            <a:b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</a:b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D647F-C5B8-467F-98EB-E2927593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128" y="2102283"/>
            <a:ext cx="8534400" cy="3615267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داشتن شناسه نظارت برای کلیه محصولات تولیدی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highlight>
                  <a:srgbClr val="FFFF00"/>
                </a:highlight>
                <a:cs typeface="B Homa" panose="00000400000000000000" pitchFamily="2" charset="-78"/>
              </a:rPr>
              <a:t>ثبت انبار پخش و توزیع در سامانه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ثبت پخش و مراکز توزیعی شرکت های تولیدی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لزوم اخذ مجوز برای شرکت های توزیعی</a:t>
            </a:r>
          </a:p>
          <a:p>
            <a:pPr algn="r" rtl="1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999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A40B7-BB9F-4A45-8AB3-76247040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6B304C9-0862-449A-9276-6B76E72AC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53" y="1032482"/>
            <a:ext cx="4975946" cy="4951067"/>
          </a:xfrm>
        </p:spPr>
      </p:pic>
    </p:spTree>
    <p:extLst>
      <p:ext uri="{BB962C8B-B14F-4D97-AF65-F5344CB8AC3E}">
        <p14:creationId xmlns:p14="http://schemas.microsoft.com/office/powerpoint/2010/main" val="188553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1AB85F-C17F-4C14-9229-5AFECF8C5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6D7757-5073-4E3B-A367-2B2E5A8A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920AEE-5777-4BB9-BBBF-C37F26183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1" t="18771" r="29296" b="20777"/>
          <a:stretch/>
        </p:blipFill>
        <p:spPr>
          <a:xfrm>
            <a:off x="1688124" y="230827"/>
            <a:ext cx="10011878" cy="62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8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ED354-8DA7-4BCB-983A-74EE3863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AFC027-D20C-4558-AC8B-F8A5BF01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264" y="2106967"/>
            <a:ext cx="8915400" cy="377762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8000" dirty="0">
                <a:solidFill>
                  <a:srgbClr val="FF0000"/>
                </a:solidFill>
                <a:cs typeface="B Jadid" panose="00000700000000000000" pitchFamily="2" charset="-78"/>
              </a:rPr>
              <a:t>با تشکر</a:t>
            </a:r>
            <a:endParaRPr lang="en-US" sz="80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301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67FD-100E-47DE-9C58-AFA09EF4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275" y="3669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مقدمه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C73D58-B6F9-46E1-A2E2-BDC4004D3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1" y="1771650"/>
            <a:ext cx="10355264" cy="48387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kumimoji="0" lang="ar-SA" sz="240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>آشنایی کلی با قوانین سازمان غذا و دارو</a:t>
            </a:r>
            <a:r>
              <a:rPr kumimoji="0" lang="fa-IR" sz="240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> </a:t>
            </a:r>
            <a:r>
              <a:rPr kumimoji="0" lang="ar-SA" sz="240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>کشور </a:t>
            </a:r>
            <a:endParaRPr kumimoji="0" lang="fa-IR" sz="240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Jadid" panose="000007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kumimoji="0" lang="ar-SA" sz="240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>ضوابط تولید در کشور</a:t>
            </a:r>
            <a:endParaRPr kumimoji="0" lang="fa-IR" sz="240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Jadid" panose="000007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kumimoji="0" lang="ar-SA" sz="240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>تقسیم بندی محصولات</a:t>
            </a: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kumimoji="0" lang="ar-SA" sz="240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>آشنایی با قوانین اتحادیه اروپا </a:t>
            </a:r>
            <a:endParaRPr kumimoji="0" lang="fa-IR" sz="2400" i="0" u="none" strike="noStrike" kern="1200" cap="all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Jadid" panose="000007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kumimoji="0" lang="ar-SA" sz="240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>آرایشی و بهداشتی در سازمان </a:t>
            </a:r>
            <a:r>
              <a:rPr kumimoji="0" lang="en-US" sz="2400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>fda</a:t>
            </a:r>
            <a: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  <a:t/>
            </a:r>
            <a:br>
              <a:rPr kumimoji="0" lang="en-US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Jadid" panose="00000700000000000000" pitchFamily="2" charset="-78"/>
              </a:rPr>
            </a:br>
            <a:endParaRPr lang="en-US" sz="2400" dirty="0">
              <a:solidFill>
                <a:schemeClr val="tx1"/>
              </a:solidFill>
              <a:cs typeface="B Jadid" panose="000007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F6D326-FC6F-4C8B-ABBD-861EFFC0F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42" y="2686050"/>
            <a:ext cx="4546192" cy="3289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34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0C771-60BE-4979-9899-7207CE52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662" y="42862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قوانین سازمان غذا و دارو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3C4962-A7F8-4FBD-901C-06A9421D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21366"/>
            <a:ext cx="10621963" cy="4465109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قوانین پیش از تولید</a:t>
            </a: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قوانین حین تولید</a:t>
            </a: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قوانین صدور مجوزهای بهداشتی</a:t>
            </a: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قوانین کنترل محصولات در سطح عرضه و توزیع</a:t>
            </a: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F882C-C832-4973-BA0D-1B30690DC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33" y="771525"/>
            <a:ext cx="2001011" cy="2050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337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B Homa" panose="00000400000000000000" pitchFamily="2" charset="-78"/>
              </a:rPr>
              <a:t>صدور مجوزهای اولیه تولید</a:t>
            </a:r>
            <a:endParaRPr lang="en-US" sz="3200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جهاد کشاورزی</a:t>
            </a:r>
          </a:p>
          <a:p>
            <a:pPr algn="r" rtl="1">
              <a:lnSpc>
                <a:spcPct val="2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اتحادیه اصناف</a:t>
            </a:r>
          </a:p>
          <a:p>
            <a:pPr algn="r" rtl="1">
              <a:lnSpc>
                <a:spcPct val="2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سازمان صمت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596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Elham" panose="00000400000000000000" pitchFamily="2" charset="-78"/>
              </a:rPr>
              <a:t>مجوزهای بهداشتی</a:t>
            </a:r>
            <a:endParaRPr lang="en-US" sz="4400" dirty="0">
              <a:cs typeface="B Elham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کارگاهی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کارخانه ای</a:t>
            </a: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دانش بنیان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396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00CCE-BD38-4BFB-B37F-C4E2EA63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42" y="306333"/>
            <a:ext cx="8911687" cy="1280890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Jadid" panose="00000700000000000000" pitchFamily="2" charset="-78"/>
              </a:rPr>
              <a:t>فراورده های آرایشی و بهداشتی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40613-415D-4460-B20E-09990527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6782E7-83A3-40C1-BF0E-380077201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8" t="33527" r="16044" b="17670"/>
          <a:stretch/>
        </p:blipFill>
        <p:spPr>
          <a:xfrm>
            <a:off x="753292" y="1969537"/>
            <a:ext cx="10685416" cy="3941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22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37E5F-7904-4C42-9D76-ABAC984E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767" y="0"/>
            <a:ext cx="8911687" cy="1280890"/>
          </a:xfrm>
        </p:spPr>
        <p:txBody>
          <a:bodyPr>
            <a:normAutofit fontScale="90000"/>
          </a:bodyPr>
          <a:lstStyle/>
          <a:p>
            <a:pPr marR="0" lvl="0" algn="ctr" defTabSz="4572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  <a:t>قوانین پیش از تولید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3CB44E-3DE4-4974-9D93-379D14E6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049" y="2066925"/>
            <a:ext cx="8202613" cy="3933825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استقرار واحدهای تولیدی</a:t>
            </a: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نقشه واحد تولیدی و جانمایی </a:t>
            </a: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دسته بندی محصولات برای تولید- جداسازی خطوط</a:t>
            </a: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دستورالعمل و فرایند تولید</a:t>
            </a: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fa-IR" sz="2400" dirty="0">
              <a:solidFill>
                <a:schemeClr val="tx1"/>
              </a:solidFill>
              <a:cs typeface="B Homa" panose="00000400000000000000" pitchFamily="2" charset="-78"/>
            </a:endParaRPr>
          </a:p>
          <a:p>
            <a:pPr algn="r" rtl="1"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435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16A4B-7F0E-470B-B1D4-A253BE47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23" y="137657"/>
            <a:ext cx="8619572" cy="1280890"/>
          </a:xfrm>
        </p:spPr>
        <p:txBody>
          <a:bodyPr>
            <a:noAutofit/>
          </a:bodyPr>
          <a:lstStyle/>
          <a:p>
            <a:pPr marL="342900" marR="0" lvl="0" indent="-342900" algn="ctr" defTabSz="4572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  <a:t>استقرار واحدهای تولیدی</a:t>
            </a:r>
            <a:b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B Jadid" panose="00000700000000000000" pitchFamily="2" charset="-78"/>
              </a:rPr>
            </a:br>
            <a:endParaRPr lang="en-US" sz="40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CD1EB9-9BEC-4EAC-8052-97E4D976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FB4731-7945-40E5-A51D-93A296AA6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5" t="15663" r="19975" b="37605"/>
          <a:stretch/>
        </p:blipFill>
        <p:spPr>
          <a:xfrm>
            <a:off x="944840" y="1587223"/>
            <a:ext cx="10067128" cy="40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28E10-17AF-4D8F-A8F6-6E7CF55D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283B66-3B11-4B47-B690-0CED20AC4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57EA0B-7551-4733-9740-91DEE1389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1" t="16841" r="48519" b="5631"/>
          <a:stretch/>
        </p:blipFill>
        <p:spPr>
          <a:xfrm>
            <a:off x="4023152" y="275207"/>
            <a:ext cx="3826187" cy="61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977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1127</TotalTime>
  <Words>221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 Elham</vt:lpstr>
      <vt:lpstr>B Homa</vt:lpstr>
      <vt:lpstr>B Jadid</vt:lpstr>
      <vt:lpstr>B Koodak</vt:lpstr>
      <vt:lpstr>B Titr</vt:lpstr>
      <vt:lpstr>Calibri</vt:lpstr>
      <vt:lpstr>Century Gothic</vt:lpstr>
      <vt:lpstr>Tahoma</vt:lpstr>
      <vt:lpstr>Wingdings</vt:lpstr>
      <vt:lpstr>Wingdings 3</vt:lpstr>
      <vt:lpstr>Wisp</vt:lpstr>
      <vt:lpstr>PowerPoint Presentation</vt:lpstr>
      <vt:lpstr>مقدمه</vt:lpstr>
      <vt:lpstr>قوانین سازمان غذا و دارو</vt:lpstr>
      <vt:lpstr>صدور مجوزهای اولیه تولید</vt:lpstr>
      <vt:lpstr>مجوزهای بهداشتی</vt:lpstr>
      <vt:lpstr>فراورده های آرایشی و بهداشتی</vt:lpstr>
      <vt:lpstr>قوانین پیش از تولید</vt:lpstr>
      <vt:lpstr>استقرار واحدهای تولیدی </vt:lpstr>
      <vt:lpstr>PowerPoint Presentation</vt:lpstr>
      <vt:lpstr>نقشه واحد تولیدی</vt:lpstr>
      <vt:lpstr>سیکل تولید</vt:lpstr>
      <vt:lpstr>قوانین تولید و بسته بندی دسته بندی محصولات برای تولید- جداسازی خطوط </vt:lpstr>
      <vt:lpstr>قوانین صدور مجوزهای بهداشتی </vt:lpstr>
      <vt:lpstr>سامانه TTAC</vt:lpstr>
      <vt:lpstr>قوانین مواد اولیه </vt:lpstr>
      <vt:lpstr>قوانین کنترل محصولات و توزیع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Behnam</dc:creator>
  <cp:lastModifiedBy>User</cp:lastModifiedBy>
  <cp:revision>104</cp:revision>
  <dcterms:created xsi:type="dcterms:W3CDTF">2021-07-29T11:37:18Z</dcterms:created>
  <dcterms:modified xsi:type="dcterms:W3CDTF">2023-08-30T02:47:58Z</dcterms:modified>
</cp:coreProperties>
</file>